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507" r:id="rId3"/>
    <p:sldId id="508" r:id="rId4"/>
    <p:sldId id="509" r:id="rId5"/>
    <p:sldId id="510" r:id="rId6"/>
    <p:sldId id="525" r:id="rId7"/>
    <p:sldId id="511" r:id="rId8"/>
    <p:sldId id="513" r:id="rId9"/>
    <p:sldId id="514" r:id="rId10"/>
    <p:sldId id="515" r:id="rId11"/>
    <p:sldId id="516" r:id="rId12"/>
    <p:sldId id="526" r:id="rId13"/>
    <p:sldId id="527" r:id="rId14"/>
    <p:sldId id="517" r:id="rId15"/>
    <p:sldId id="518" r:id="rId16"/>
    <p:sldId id="519" r:id="rId17"/>
    <p:sldId id="520" r:id="rId18"/>
    <p:sldId id="521" r:id="rId19"/>
    <p:sldId id="522" r:id="rId20"/>
    <p:sldId id="523" r:id="rId21"/>
    <p:sldId id="524" r:id="rId22"/>
    <p:sldId id="528" r:id="rId23"/>
    <p:sldId id="506" r:id="rId24"/>
  </p:sldIdLst>
  <p:sldSz cx="9144000" cy="6858000" type="screen4x3"/>
  <p:notesSz cx="6808788" cy="9823450"/>
  <p:defaultTextStyle>
    <a:defPPr>
      <a:defRPr lang="en-US"/>
    </a:defPPr>
    <a:lvl1pPr algn="l" rtl="0" fontAlgn="base">
      <a:spcBef>
        <a:spcPct val="0"/>
      </a:spcBef>
      <a:spcAft>
        <a:spcPct val="0"/>
      </a:spcAft>
      <a:defRPr sz="1400" kern="1200">
        <a:solidFill>
          <a:schemeClr val="tx1"/>
        </a:solidFill>
        <a:latin typeface="Century Schoolbook" panose="02040604050505020304" pitchFamily="18" charset="0"/>
        <a:ea typeface="+mn-ea"/>
        <a:cs typeface="+mn-cs"/>
      </a:defRPr>
    </a:lvl1pPr>
    <a:lvl2pPr marL="457200" algn="l" rtl="0" fontAlgn="base">
      <a:spcBef>
        <a:spcPct val="0"/>
      </a:spcBef>
      <a:spcAft>
        <a:spcPct val="0"/>
      </a:spcAft>
      <a:defRPr sz="1400" kern="1200">
        <a:solidFill>
          <a:schemeClr val="tx1"/>
        </a:solidFill>
        <a:latin typeface="Century Schoolbook" panose="02040604050505020304" pitchFamily="18" charset="0"/>
        <a:ea typeface="+mn-ea"/>
        <a:cs typeface="+mn-cs"/>
      </a:defRPr>
    </a:lvl2pPr>
    <a:lvl3pPr marL="914400" algn="l" rtl="0" fontAlgn="base">
      <a:spcBef>
        <a:spcPct val="0"/>
      </a:spcBef>
      <a:spcAft>
        <a:spcPct val="0"/>
      </a:spcAft>
      <a:defRPr sz="1400" kern="1200">
        <a:solidFill>
          <a:schemeClr val="tx1"/>
        </a:solidFill>
        <a:latin typeface="Century Schoolbook" panose="02040604050505020304" pitchFamily="18" charset="0"/>
        <a:ea typeface="+mn-ea"/>
        <a:cs typeface="+mn-cs"/>
      </a:defRPr>
    </a:lvl3pPr>
    <a:lvl4pPr marL="1371600" algn="l" rtl="0" fontAlgn="base">
      <a:spcBef>
        <a:spcPct val="0"/>
      </a:spcBef>
      <a:spcAft>
        <a:spcPct val="0"/>
      </a:spcAft>
      <a:defRPr sz="1400" kern="1200">
        <a:solidFill>
          <a:schemeClr val="tx1"/>
        </a:solidFill>
        <a:latin typeface="Century Schoolbook" panose="02040604050505020304" pitchFamily="18" charset="0"/>
        <a:ea typeface="+mn-ea"/>
        <a:cs typeface="+mn-cs"/>
      </a:defRPr>
    </a:lvl4pPr>
    <a:lvl5pPr marL="1828800" algn="l" rtl="0" fontAlgn="base">
      <a:spcBef>
        <a:spcPct val="0"/>
      </a:spcBef>
      <a:spcAft>
        <a:spcPct val="0"/>
      </a:spcAft>
      <a:defRPr sz="1400" kern="1200">
        <a:solidFill>
          <a:schemeClr val="tx1"/>
        </a:solidFill>
        <a:latin typeface="Century Schoolbook" panose="02040604050505020304" pitchFamily="18" charset="0"/>
        <a:ea typeface="+mn-ea"/>
        <a:cs typeface="+mn-cs"/>
      </a:defRPr>
    </a:lvl5pPr>
    <a:lvl6pPr marL="2286000" algn="l" defTabSz="914400" rtl="0" eaLnBrk="1" latinLnBrk="0" hangingPunct="1">
      <a:defRPr sz="1400" kern="1200">
        <a:solidFill>
          <a:schemeClr val="tx1"/>
        </a:solidFill>
        <a:latin typeface="Century Schoolbook" panose="02040604050505020304" pitchFamily="18" charset="0"/>
        <a:ea typeface="+mn-ea"/>
        <a:cs typeface="+mn-cs"/>
      </a:defRPr>
    </a:lvl6pPr>
    <a:lvl7pPr marL="2743200" algn="l" defTabSz="914400" rtl="0" eaLnBrk="1" latinLnBrk="0" hangingPunct="1">
      <a:defRPr sz="1400" kern="1200">
        <a:solidFill>
          <a:schemeClr val="tx1"/>
        </a:solidFill>
        <a:latin typeface="Century Schoolbook" panose="02040604050505020304" pitchFamily="18" charset="0"/>
        <a:ea typeface="+mn-ea"/>
        <a:cs typeface="+mn-cs"/>
      </a:defRPr>
    </a:lvl7pPr>
    <a:lvl8pPr marL="3200400" algn="l" defTabSz="914400" rtl="0" eaLnBrk="1" latinLnBrk="0" hangingPunct="1">
      <a:defRPr sz="1400" kern="1200">
        <a:solidFill>
          <a:schemeClr val="tx1"/>
        </a:solidFill>
        <a:latin typeface="Century Schoolbook" panose="02040604050505020304" pitchFamily="18" charset="0"/>
        <a:ea typeface="+mn-ea"/>
        <a:cs typeface="+mn-cs"/>
      </a:defRPr>
    </a:lvl8pPr>
    <a:lvl9pPr marL="3657600" algn="l" defTabSz="914400" rtl="0" eaLnBrk="1" latinLnBrk="0" hangingPunct="1">
      <a:defRPr sz="1400" kern="1200">
        <a:solidFill>
          <a:schemeClr val="tx1"/>
        </a:solidFill>
        <a:latin typeface="Century Schoolbook" panose="020406040505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FF0066"/>
    <a:srgbClr val="FF33CC"/>
    <a:srgbClr val="FF9900"/>
    <a:srgbClr val="A50021"/>
    <a:srgbClr val="FF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581" autoAdjust="0"/>
  </p:normalViewPr>
  <p:slideViewPr>
    <p:cSldViewPr>
      <p:cViewPr varScale="1">
        <p:scale>
          <a:sx n="87" d="100"/>
          <a:sy n="87" d="100"/>
        </p:scale>
        <p:origin x="133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49575" cy="492125"/>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p>
        </p:txBody>
      </p:sp>
      <p:sp>
        <p:nvSpPr>
          <p:cNvPr id="106499" name="Rectangle 3"/>
          <p:cNvSpPr>
            <a:spLocks noGrp="1" noChangeArrowheads="1"/>
          </p:cNvSpPr>
          <p:nvPr>
            <p:ph type="dt" sz="quarter" idx="1"/>
          </p:nvPr>
        </p:nvSpPr>
        <p:spPr bwMode="auto">
          <a:xfrm>
            <a:off x="3857625" y="0"/>
            <a:ext cx="2949575" cy="492125"/>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p>
        </p:txBody>
      </p:sp>
      <p:sp>
        <p:nvSpPr>
          <p:cNvPr id="106500" name="Rectangle 4"/>
          <p:cNvSpPr>
            <a:spLocks noGrp="1" noChangeArrowheads="1"/>
          </p:cNvSpPr>
          <p:nvPr>
            <p:ph type="ftr" sz="quarter" idx="2"/>
          </p:nvPr>
        </p:nvSpPr>
        <p:spPr bwMode="auto">
          <a:xfrm>
            <a:off x="0" y="9329738"/>
            <a:ext cx="2949575" cy="492125"/>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p>
        </p:txBody>
      </p:sp>
      <p:sp>
        <p:nvSpPr>
          <p:cNvPr id="106501" name="Rectangle 5"/>
          <p:cNvSpPr>
            <a:spLocks noGrp="1" noChangeArrowheads="1"/>
          </p:cNvSpPr>
          <p:nvPr>
            <p:ph type="sldNum" sz="quarter" idx="3"/>
          </p:nvPr>
        </p:nvSpPr>
        <p:spPr bwMode="auto">
          <a:xfrm>
            <a:off x="3857625" y="9329738"/>
            <a:ext cx="2949575" cy="492125"/>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F70BAC34-B827-4F8D-8AED-49F722771DD6}" type="slidenum">
              <a:rPr lang="en-US"/>
              <a:pPr>
                <a:defRPr/>
              </a:pPr>
              <a:t>‹#›</a:t>
            </a:fld>
            <a:endParaRPr lang="en-US"/>
          </a:p>
        </p:txBody>
      </p:sp>
    </p:spTree>
    <p:extLst>
      <p:ext uri="{BB962C8B-B14F-4D97-AF65-F5344CB8AC3E}">
        <p14:creationId xmlns:p14="http://schemas.microsoft.com/office/powerpoint/2010/main" val="2388307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9575" cy="492125"/>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defRPr>
            </a:lvl1pPr>
          </a:lstStyle>
          <a:p>
            <a:pPr>
              <a:defRPr/>
            </a:pPr>
            <a:endParaRPr lang="en-US"/>
          </a:p>
        </p:txBody>
      </p:sp>
      <p:sp>
        <p:nvSpPr>
          <p:cNvPr id="6147" name="Rectangle 3"/>
          <p:cNvSpPr>
            <a:spLocks noGrp="1" noChangeArrowheads="1"/>
          </p:cNvSpPr>
          <p:nvPr>
            <p:ph type="dt" idx="1"/>
          </p:nvPr>
        </p:nvSpPr>
        <p:spPr bwMode="auto">
          <a:xfrm>
            <a:off x="3857625" y="0"/>
            <a:ext cx="2949575" cy="492125"/>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949325" y="736600"/>
            <a:ext cx="4913313" cy="3684588"/>
          </a:xfrm>
          <a:prstGeom prst="rect">
            <a:avLst/>
          </a:prstGeom>
          <a:noFill/>
          <a:ln w="9525">
            <a:solidFill>
              <a:srgbClr val="000000"/>
            </a:solidFill>
            <a:miter lim="800000"/>
          </a:ln>
        </p:spPr>
      </p:sp>
      <p:sp>
        <p:nvSpPr>
          <p:cNvPr id="6149" name="Rectangle 5"/>
          <p:cNvSpPr>
            <a:spLocks noGrp="1" noChangeArrowheads="1"/>
          </p:cNvSpPr>
          <p:nvPr>
            <p:ph type="body" sz="quarter" idx="3"/>
          </p:nvPr>
        </p:nvSpPr>
        <p:spPr bwMode="auto">
          <a:xfrm>
            <a:off x="681038" y="4667250"/>
            <a:ext cx="5446712" cy="4419600"/>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329738"/>
            <a:ext cx="2949575" cy="492125"/>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defRPr>
            </a:lvl1pPr>
          </a:lstStyle>
          <a:p>
            <a:pPr>
              <a:defRPr/>
            </a:pPr>
            <a:endParaRPr lang="en-US"/>
          </a:p>
        </p:txBody>
      </p:sp>
      <p:sp>
        <p:nvSpPr>
          <p:cNvPr id="6151" name="Rectangle 7"/>
          <p:cNvSpPr>
            <a:spLocks noGrp="1" noChangeArrowheads="1"/>
          </p:cNvSpPr>
          <p:nvPr>
            <p:ph type="sldNum" sz="quarter" idx="5"/>
          </p:nvPr>
        </p:nvSpPr>
        <p:spPr bwMode="auto">
          <a:xfrm>
            <a:off x="3857625" y="9329738"/>
            <a:ext cx="2949575" cy="492125"/>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BD11BCE7-8E38-452D-8572-A87C6715213D}" type="slidenum">
              <a:rPr lang="en-US"/>
              <a:pPr>
                <a:defRPr/>
              </a:pPr>
              <a:t>‹#›</a:t>
            </a:fld>
            <a:endParaRPr lang="en-US"/>
          </a:p>
        </p:txBody>
      </p:sp>
    </p:spTree>
    <p:extLst>
      <p:ext uri="{BB962C8B-B14F-4D97-AF65-F5344CB8AC3E}">
        <p14:creationId xmlns:p14="http://schemas.microsoft.com/office/powerpoint/2010/main" val="2049997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295400"/>
            <a:ext cx="7772400" cy="1828800"/>
          </a:xfrm>
        </p:spPr>
        <p:txBody>
          <a:bodyPr/>
          <a:lstStyle>
            <a:lvl1pPr>
              <a:defRPr sz="2800"/>
            </a:lvl1pPr>
          </a:lstStyle>
          <a:p>
            <a:r>
              <a:rPr lang="en-US"/>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sz="1800"/>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8575"/>
            <a:ext cx="2286000" cy="6276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8575"/>
            <a:ext cx="6705600" cy="6276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8575"/>
            <a:ext cx="9144000" cy="790575"/>
          </a:xfrm>
        </p:spPr>
        <p:txBody>
          <a:bodyPr/>
          <a:lstStyle/>
          <a:p>
            <a:r>
              <a:rPr lang="en-US"/>
              <a:t>Click to edit Master title style</a:t>
            </a:r>
          </a:p>
        </p:txBody>
      </p:sp>
      <p:sp>
        <p:nvSpPr>
          <p:cNvPr id="3" name="Text Placeholder 2"/>
          <p:cNvSpPr>
            <a:spLocks noGrp="1"/>
          </p:cNvSpPr>
          <p:nvPr>
            <p:ph type="body" sz="half" idx="1"/>
          </p:nvPr>
        </p:nvSpPr>
        <p:spPr>
          <a:xfrm>
            <a:off x="457200" y="990600"/>
            <a:ext cx="40386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48200" y="990600"/>
            <a:ext cx="40386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95700"/>
            <a:ext cx="40386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28575"/>
            <a:ext cx="9144000" cy="790575"/>
          </a:xfrm>
          <a:prstGeom prst="rect">
            <a:avLst/>
          </a:prstGeom>
          <a:solidFill>
            <a:srgbClr val="0033CC"/>
          </a:solid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Rectangle 3"/>
          <p:cNvSpPr>
            <a:spLocks noGrp="1" noChangeArrowheads="1"/>
          </p:cNvSpPr>
          <p:nvPr>
            <p:ph type="body" idx="1"/>
          </p:nvPr>
        </p:nvSpPr>
        <p:spPr bwMode="auto">
          <a:xfrm>
            <a:off x="457200" y="990600"/>
            <a:ext cx="8229600" cy="5257800"/>
          </a:xfrm>
          <a:prstGeom prst="rect">
            <a:avLst/>
          </a:prstGeom>
          <a:noFill/>
          <a:ln w="9525">
            <a:noFill/>
            <a:miter lim="800000"/>
          </a:ln>
        </p:spPr>
        <p:txBody>
          <a:bodyPr vert="horz" wrap="square" lIns="91440" tIns="45720" rIns="91440" bIns="45720" numCol="1" anchor="t" anchorCtr="0" compatLnSpc="1"/>
          <a:lstStyle/>
          <a:p>
            <a:pPr lvl="0"/>
            <a:r>
              <a:rPr lang="en-US"/>
              <a:t>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1" name="Text Box 7"/>
          <p:cNvSpPr txBox="1">
            <a:spLocks noChangeArrowheads="1"/>
          </p:cNvSpPr>
          <p:nvPr userDrawn="1"/>
        </p:nvSpPr>
        <p:spPr bwMode="auto">
          <a:xfrm>
            <a:off x="0" y="6491288"/>
            <a:ext cx="9144000" cy="366712"/>
          </a:xfrm>
          <a:prstGeom prst="rect">
            <a:avLst/>
          </a:prstGeom>
          <a:solidFill>
            <a:srgbClr val="0033CC"/>
          </a:solidFill>
          <a:ln w="9525">
            <a:noFill/>
            <a:miter lim="800000"/>
          </a:ln>
          <a:effectLst/>
        </p:spPr>
        <p:txBody>
          <a:bodyPr>
            <a:spAutoFit/>
          </a:bodyPr>
          <a:lstStyle/>
          <a:p>
            <a:pPr>
              <a:spcBef>
                <a:spcPct val="50000"/>
              </a:spcBef>
              <a:defRPr/>
            </a:pPr>
            <a:endParaRPr lang="en-US" sz="1800">
              <a:latin typeface="Arial" panose="020B0604020202020204" pitchFamily="34" charset="0"/>
            </a:endParaRPr>
          </a:p>
        </p:txBody>
      </p:sp>
      <p:sp>
        <p:nvSpPr>
          <p:cNvPr id="1032" name="Rectangle 8"/>
          <p:cNvSpPr>
            <a:spLocks noChangeArrowheads="1"/>
          </p:cNvSpPr>
          <p:nvPr/>
        </p:nvSpPr>
        <p:spPr bwMode="auto">
          <a:xfrm>
            <a:off x="609600" y="6515100"/>
            <a:ext cx="2286000" cy="241300"/>
          </a:xfrm>
          <a:prstGeom prst="rect">
            <a:avLst/>
          </a:prstGeom>
          <a:noFill/>
          <a:ln w="9525">
            <a:noFill/>
            <a:miter lim="800000"/>
          </a:ln>
          <a:effectLst/>
        </p:spPr>
        <p:txBody>
          <a:bodyPr/>
          <a:lstStyle/>
          <a:p>
            <a:pPr>
              <a:defRPr/>
            </a:pPr>
            <a:r>
              <a:rPr lang="en-US" sz="1000">
                <a:solidFill>
                  <a:schemeClr val="bg1"/>
                </a:solidFill>
                <a:latin typeface="Arial" panose="020B0604020202020204" pitchFamily="34" charset="0"/>
              </a:rPr>
              <a:t>Dr. MKM</a:t>
            </a:r>
          </a:p>
        </p:txBody>
      </p:sp>
      <p:sp>
        <p:nvSpPr>
          <p:cNvPr id="1033" name="Rectangle 9"/>
          <p:cNvSpPr>
            <a:spLocks noChangeArrowheads="1"/>
          </p:cNvSpPr>
          <p:nvPr/>
        </p:nvSpPr>
        <p:spPr bwMode="auto">
          <a:xfrm>
            <a:off x="2286000" y="6515100"/>
            <a:ext cx="4800600" cy="241300"/>
          </a:xfrm>
          <a:prstGeom prst="rect">
            <a:avLst/>
          </a:prstGeom>
          <a:noFill/>
          <a:ln w="9525">
            <a:noFill/>
            <a:miter lim="800000"/>
          </a:ln>
          <a:effectLst/>
        </p:spPr>
        <p:txBody>
          <a:bodyPr/>
          <a:lstStyle/>
          <a:p>
            <a:pPr algn="ctr">
              <a:defRPr/>
            </a:pPr>
            <a:r>
              <a:rPr lang="en-US" sz="1000" dirty="0">
                <a:solidFill>
                  <a:schemeClr val="bg1"/>
                </a:solidFill>
                <a:latin typeface="Arial" panose="020B0604020202020204" pitchFamily="34" charset="0"/>
              </a:rPr>
              <a:t>School of Electrical Engineering, KIIT University</a:t>
            </a:r>
          </a:p>
        </p:txBody>
      </p:sp>
      <p:sp>
        <p:nvSpPr>
          <p:cNvPr id="1034" name="Rectangle 10"/>
          <p:cNvSpPr>
            <a:spLocks noChangeArrowheads="1"/>
          </p:cNvSpPr>
          <p:nvPr/>
        </p:nvSpPr>
        <p:spPr bwMode="auto">
          <a:xfrm>
            <a:off x="6781800" y="6502400"/>
            <a:ext cx="2133600" cy="228600"/>
          </a:xfrm>
          <a:prstGeom prst="rect">
            <a:avLst/>
          </a:prstGeom>
          <a:noFill/>
          <a:ln w="9525">
            <a:noFill/>
            <a:miter lim="800000"/>
          </a:ln>
          <a:effectLst/>
        </p:spPr>
        <p:txBody>
          <a:bodyPr/>
          <a:lstStyle/>
          <a:p>
            <a:pPr algn="r">
              <a:defRPr/>
            </a:pPr>
            <a:fld id="{D438DCB9-9AFF-47C2-95FF-57A61D2F210C}" type="slidenum">
              <a:rPr lang="en-US" sz="1000">
                <a:solidFill>
                  <a:schemeClr val="bg1"/>
                </a:solidFill>
                <a:latin typeface="Arial" panose="020B0604020202020204" pitchFamily="34" charset="0"/>
              </a:rPr>
              <a:pPr algn="r">
                <a:defRPr/>
              </a:pPr>
              <a:t>‹#›</a:t>
            </a:fld>
            <a:endParaRPr lang="en-US" sz="1000">
              <a:solidFill>
                <a:schemeClr val="bg1"/>
              </a:solidFill>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p:txStyles>
    <p:titleStyle>
      <a:lvl1pPr algn="ctr" rtl="0" eaLnBrk="0" fontAlgn="base" hangingPunct="0">
        <a:spcBef>
          <a:spcPct val="0"/>
        </a:spcBef>
        <a:spcAft>
          <a:spcPct val="0"/>
        </a:spcAft>
        <a:defRPr sz="3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Arial" panose="020B0604020202020204" pitchFamily="34" charset="0"/>
        </a:defRPr>
      </a:lvl2pPr>
      <a:lvl3pPr algn="ctr" rtl="0" eaLnBrk="0" fontAlgn="base" hangingPunct="0">
        <a:spcBef>
          <a:spcPct val="0"/>
        </a:spcBef>
        <a:spcAft>
          <a:spcPct val="0"/>
        </a:spcAft>
        <a:defRPr sz="3200">
          <a:solidFill>
            <a:schemeClr val="bg1"/>
          </a:solidFill>
          <a:latin typeface="Arial" panose="020B0604020202020204" pitchFamily="34" charset="0"/>
        </a:defRPr>
      </a:lvl3pPr>
      <a:lvl4pPr algn="ctr" rtl="0" eaLnBrk="0" fontAlgn="base" hangingPunct="0">
        <a:spcBef>
          <a:spcPct val="0"/>
        </a:spcBef>
        <a:spcAft>
          <a:spcPct val="0"/>
        </a:spcAft>
        <a:defRPr sz="3200">
          <a:solidFill>
            <a:schemeClr val="bg1"/>
          </a:solidFill>
          <a:latin typeface="Arial" panose="020B0604020202020204" pitchFamily="34" charset="0"/>
        </a:defRPr>
      </a:lvl4pPr>
      <a:lvl5pPr algn="ctr" rtl="0" eaLnBrk="0" fontAlgn="base" hangingPunct="0">
        <a:spcBef>
          <a:spcPct val="0"/>
        </a:spcBef>
        <a:spcAft>
          <a:spcPct val="0"/>
        </a:spcAft>
        <a:defRPr sz="3200">
          <a:solidFill>
            <a:schemeClr val="bg1"/>
          </a:solidFill>
          <a:latin typeface="Arial" panose="020B0604020202020204" pitchFamily="34" charset="0"/>
        </a:defRPr>
      </a:lvl5pPr>
      <a:lvl6pPr marL="457200" algn="ctr" rtl="0" fontAlgn="base">
        <a:spcBef>
          <a:spcPct val="0"/>
        </a:spcBef>
        <a:spcAft>
          <a:spcPct val="0"/>
        </a:spcAft>
        <a:defRPr sz="3200">
          <a:solidFill>
            <a:schemeClr val="bg1"/>
          </a:solidFill>
          <a:latin typeface="Arial" panose="020B0604020202020204" pitchFamily="34" charset="0"/>
        </a:defRPr>
      </a:lvl6pPr>
      <a:lvl7pPr marL="914400" algn="ctr" rtl="0" fontAlgn="base">
        <a:spcBef>
          <a:spcPct val="0"/>
        </a:spcBef>
        <a:spcAft>
          <a:spcPct val="0"/>
        </a:spcAft>
        <a:defRPr sz="3200">
          <a:solidFill>
            <a:schemeClr val="bg1"/>
          </a:solidFill>
          <a:latin typeface="Arial" panose="020B0604020202020204" pitchFamily="34" charset="0"/>
        </a:defRPr>
      </a:lvl7pPr>
      <a:lvl8pPr marL="1371600" algn="ctr" rtl="0" fontAlgn="base">
        <a:spcBef>
          <a:spcPct val="0"/>
        </a:spcBef>
        <a:spcAft>
          <a:spcPct val="0"/>
        </a:spcAft>
        <a:defRPr sz="3200">
          <a:solidFill>
            <a:schemeClr val="bg1"/>
          </a:solidFill>
          <a:latin typeface="Arial" panose="020B0604020202020204" pitchFamily="34" charset="0"/>
        </a:defRPr>
      </a:lvl8pPr>
      <a:lvl9pPr marL="1828800" algn="ctr" rtl="0" fontAlgn="base">
        <a:spcBef>
          <a:spcPct val="0"/>
        </a:spcBef>
        <a:spcAft>
          <a:spcPct val="0"/>
        </a:spcAft>
        <a:defRPr sz="32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Font typeface="Wingdings" panose="05000000000000000000" pitchFamily="2" charset="2"/>
        <a:buChar char="Ø"/>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Webdings" panose="05030102010509060703" pitchFamily="18" charset="2"/>
        <a:buChar char="4"/>
        <a:defRPr sz="2200">
          <a:solidFill>
            <a:schemeClr val="tx1"/>
          </a:solidFill>
          <a:latin typeface="+mn-lt"/>
        </a:defRPr>
      </a:lvl2pPr>
      <a:lvl3pPr marL="1143000" indent="-228600" algn="l" rtl="0" eaLnBrk="0" fontAlgn="base" hangingPunct="0">
        <a:spcBef>
          <a:spcPct val="20000"/>
        </a:spcBef>
        <a:spcAft>
          <a:spcPct val="0"/>
        </a:spcAft>
        <a:buSzPct val="75000"/>
        <a:buFont typeface="Wingdings" panose="05000000000000000000" pitchFamily="2" charset="2"/>
        <a:buChar char="v"/>
        <a:defRPr sz="2000">
          <a:solidFill>
            <a:schemeClr val="tx1"/>
          </a:solidFill>
          <a:latin typeface="+mn-lt"/>
        </a:defRPr>
      </a:lvl3pPr>
      <a:lvl4pPr marL="1600200" indent="-228600" algn="l" rtl="0" eaLnBrk="0" fontAlgn="base" hangingPunct="0">
        <a:spcBef>
          <a:spcPct val="20000"/>
        </a:spcBef>
        <a:spcAft>
          <a:spcPct val="0"/>
        </a:spcAft>
        <a:buSzPct val="80000"/>
        <a:buFont typeface="Webdings" panose="05030102010509060703" pitchFamily="18" charset="2"/>
        <a:buChar char=""/>
        <a:defRPr>
          <a:solidFill>
            <a:schemeClr val="tx1"/>
          </a:solidFill>
          <a:latin typeface="+mn-lt"/>
        </a:defRPr>
      </a:lvl4pPr>
      <a:lvl5pPr marL="2057400" indent="-228600" algn="l" rtl="0" eaLnBrk="0" fontAlgn="base" hangingPunct="0">
        <a:spcBef>
          <a:spcPct val="20000"/>
        </a:spcBef>
        <a:spcAft>
          <a:spcPct val="0"/>
        </a:spcAft>
        <a:buSzPct val="80000"/>
        <a:buFont typeface="Webdings" panose="05030102010509060703" pitchFamily="18" charset="2"/>
        <a:buChar char=""/>
        <a:defRPr>
          <a:solidFill>
            <a:schemeClr val="tx1"/>
          </a:solidFill>
          <a:latin typeface="+mn-lt"/>
        </a:defRPr>
      </a:lvl5pPr>
      <a:lvl6pPr marL="2514600" indent="-228600" algn="l" rtl="0" fontAlgn="base">
        <a:spcBef>
          <a:spcPct val="20000"/>
        </a:spcBef>
        <a:spcAft>
          <a:spcPct val="0"/>
        </a:spcAft>
        <a:buSzPct val="80000"/>
        <a:buFont typeface="Webdings" panose="05030102010509060703" pitchFamily="18" charset="2"/>
        <a:buChar char=""/>
        <a:defRPr>
          <a:solidFill>
            <a:schemeClr val="tx1"/>
          </a:solidFill>
          <a:latin typeface="+mn-lt"/>
        </a:defRPr>
      </a:lvl6pPr>
      <a:lvl7pPr marL="2971800" indent="-228600" algn="l" rtl="0" fontAlgn="base">
        <a:spcBef>
          <a:spcPct val="20000"/>
        </a:spcBef>
        <a:spcAft>
          <a:spcPct val="0"/>
        </a:spcAft>
        <a:buSzPct val="80000"/>
        <a:buFont typeface="Webdings" panose="05030102010509060703" pitchFamily="18" charset="2"/>
        <a:buChar char=""/>
        <a:defRPr>
          <a:solidFill>
            <a:schemeClr val="tx1"/>
          </a:solidFill>
          <a:latin typeface="+mn-lt"/>
        </a:defRPr>
      </a:lvl7pPr>
      <a:lvl8pPr marL="3429000" indent="-228600" algn="l" rtl="0" fontAlgn="base">
        <a:spcBef>
          <a:spcPct val="20000"/>
        </a:spcBef>
        <a:spcAft>
          <a:spcPct val="0"/>
        </a:spcAft>
        <a:buSzPct val="80000"/>
        <a:buFont typeface="Webdings" panose="05030102010509060703" pitchFamily="18" charset="2"/>
        <a:buChar char=""/>
        <a:defRPr>
          <a:solidFill>
            <a:schemeClr val="tx1"/>
          </a:solidFill>
          <a:latin typeface="+mn-lt"/>
        </a:defRPr>
      </a:lvl8pPr>
      <a:lvl9pPr marL="3886200" indent="-228600" algn="l" rtl="0" fontAlgn="base">
        <a:spcBef>
          <a:spcPct val="20000"/>
        </a:spcBef>
        <a:spcAft>
          <a:spcPct val="0"/>
        </a:spcAft>
        <a:buSzPct val="80000"/>
        <a:buFont typeface="Webdings" panose="05030102010509060703" pitchFamily="18"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8588" y="838200"/>
            <a:ext cx="8915400" cy="1981200"/>
          </a:xfrm>
        </p:spPr>
        <p:txBody>
          <a:bodyPr/>
          <a:lstStyle/>
          <a:p>
            <a:pPr eaLnBrk="1" hangingPunct="1"/>
            <a:r>
              <a:rPr lang="en-US" sz="11500" b="1" dirty="0"/>
              <a:t>DC Circuits</a:t>
            </a:r>
          </a:p>
        </p:txBody>
      </p:sp>
      <p:sp>
        <p:nvSpPr>
          <p:cNvPr id="3075" name="Shape 2"/>
          <p:cNvSpPr txBox="1">
            <a:spLocks noChangeArrowheads="1"/>
          </p:cNvSpPr>
          <p:nvPr/>
        </p:nvSpPr>
        <p:spPr bwMode="auto">
          <a:xfrm>
            <a:off x="2438400" y="2971800"/>
            <a:ext cx="4495800" cy="1219200"/>
          </a:xfrm>
          <a:prstGeom prst="rect">
            <a:avLst/>
          </a:prstGeom>
          <a:noFill/>
          <a:ln w="9525">
            <a:noFill/>
            <a:miter lim="800000"/>
          </a:ln>
        </p:spPr>
        <p:txBody>
          <a:bodyPr/>
          <a:lstStyle/>
          <a:p>
            <a:pPr marL="342900" indent="-342900" algn="ctr"/>
            <a:endParaRPr lang="en-US" sz="1800" b="1" i="1" dirty="0">
              <a:latin typeface="Arial" panose="020B0604020202020204" pitchFamily="34" charset="0"/>
            </a:endParaRPr>
          </a:p>
        </p:txBody>
      </p:sp>
      <p:sp>
        <p:nvSpPr>
          <p:cNvPr id="3076" name="Text Box 10"/>
          <p:cNvSpPr txBox="1">
            <a:spLocks noChangeArrowheads="1"/>
          </p:cNvSpPr>
          <p:nvPr/>
        </p:nvSpPr>
        <p:spPr bwMode="auto">
          <a:xfrm>
            <a:off x="2362200" y="4343400"/>
            <a:ext cx="4529138" cy="583565"/>
          </a:xfrm>
          <a:prstGeom prst="rect">
            <a:avLst/>
          </a:prstGeom>
          <a:noFill/>
          <a:ln w="9525">
            <a:noFill/>
            <a:miter lim="800000"/>
          </a:ln>
        </p:spPr>
        <p:txBody>
          <a:bodyPr wrap="square">
            <a:spAutoFit/>
          </a:bodyPr>
          <a:lstStyle/>
          <a:p>
            <a:pPr algn="ctr"/>
            <a:r>
              <a:rPr lang="en-US" sz="1600" b="1">
                <a:latin typeface="Arial" panose="020B0604020202020204" pitchFamily="34" charset="0"/>
              </a:rPr>
              <a:t>School of Electrical Engineering </a:t>
            </a:r>
            <a:endParaRPr lang="en-US" sz="1600">
              <a:latin typeface="Arial" panose="020B0604020202020204" pitchFamily="34" charset="0"/>
            </a:endParaRPr>
          </a:p>
          <a:p>
            <a:pPr algn="ctr"/>
            <a:endParaRPr lang="en-US" sz="1600" b="1">
              <a:latin typeface="Arial" panose="020B0604020202020204" pitchFamily="34" charset="0"/>
            </a:endParaRPr>
          </a:p>
        </p:txBody>
      </p:sp>
      <p:pic>
        <p:nvPicPr>
          <p:cNvPr id="3077" name="Picture 5" descr="D:\Missilinious\387px-KIIT_logo.svg.png"/>
          <p:cNvPicPr>
            <a:picLocks noChangeAspect="1" noChangeArrowheads="1"/>
          </p:cNvPicPr>
          <p:nvPr/>
        </p:nvPicPr>
        <p:blipFill>
          <a:blip r:embed="rId2" cstate="print"/>
          <a:srcRect/>
          <a:stretch>
            <a:fillRect/>
          </a:stretch>
        </p:blipFill>
        <p:spPr bwMode="auto">
          <a:xfrm>
            <a:off x="3581400" y="4800600"/>
            <a:ext cx="2224088" cy="168910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a:t>
            </a:r>
          </a:p>
        </p:txBody>
      </p:sp>
      <p:pic>
        <p:nvPicPr>
          <p:cNvPr id="10241" name="Picture 1"/>
          <p:cNvPicPr>
            <a:picLocks noChangeAspect="1" noChangeArrowheads="1"/>
          </p:cNvPicPr>
          <p:nvPr/>
        </p:nvPicPr>
        <p:blipFill>
          <a:blip r:embed="rId2"/>
          <a:srcRect l="40625" t="45525" r="20000" b="30527"/>
          <a:stretch>
            <a:fillRect/>
          </a:stretch>
        </p:blipFill>
        <p:spPr bwMode="auto">
          <a:xfrm>
            <a:off x="228600" y="1066800"/>
            <a:ext cx="8686633" cy="2971800"/>
          </a:xfrm>
          <a:prstGeom prst="rect">
            <a:avLst/>
          </a:prstGeom>
          <a:noFill/>
          <a:ln w="9525">
            <a:noFill/>
            <a:miter lim="800000"/>
            <a:headEnd/>
            <a:tailEnd/>
          </a:ln>
          <a:effectLst/>
        </p:spPr>
      </p:pic>
      <p:pic>
        <p:nvPicPr>
          <p:cNvPr id="5" name="Picture 1"/>
          <p:cNvPicPr>
            <a:picLocks noChangeAspect="1" noChangeArrowheads="1"/>
          </p:cNvPicPr>
          <p:nvPr/>
        </p:nvPicPr>
        <p:blipFill>
          <a:blip r:embed="rId2"/>
          <a:srcRect l="40625" t="75000" r="42796" b="13333"/>
          <a:stretch>
            <a:fillRect/>
          </a:stretch>
        </p:blipFill>
        <p:spPr bwMode="auto">
          <a:xfrm>
            <a:off x="2743200" y="4572000"/>
            <a:ext cx="3657601" cy="14478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Resistance</a:t>
            </a:r>
          </a:p>
        </p:txBody>
      </p:sp>
      <p:pic>
        <p:nvPicPr>
          <p:cNvPr id="1026" name="Picture 2"/>
          <p:cNvPicPr>
            <a:picLocks noChangeAspect="1" noChangeArrowheads="1"/>
          </p:cNvPicPr>
          <p:nvPr/>
        </p:nvPicPr>
        <p:blipFill>
          <a:blip r:embed="rId2"/>
          <a:srcRect/>
          <a:stretch>
            <a:fillRect/>
          </a:stretch>
        </p:blipFill>
        <p:spPr bwMode="auto">
          <a:xfrm>
            <a:off x="809321" y="914400"/>
            <a:ext cx="7981435" cy="533399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Inductor</a:t>
            </a:r>
          </a:p>
        </p:txBody>
      </p:sp>
      <p:pic>
        <p:nvPicPr>
          <p:cNvPr id="2050" name="Picture 2"/>
          <p:cNvPicPr>
            <a:picLocks noChangeAspect="1" noChangeArrowheads="1"/>
          </p:cNvPicPr>
          <p:nvPr/>
        </p:nvPicPr>
        <p:blipFill>
          <a:blip r:embed="rId2"/>
          <a:srcRect/>
          <a:stretch>
            <a:fillRect/>
          </a:stretch>
        </p:blipFill>
        <p:spPr bwMode="auto">
          <a:xfrm>
            <a:off x="894152" y="838200"/>
            <a:ext cx="7355698" cy="5181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a:t>
            </a:r>
          </a:p>
        </p:txBody>
      </p:sp>
      <p:pic>
        <p:nvPicPr>
          <p:cNvPr id="3074" name="Picture 2"/>
          <p:cNvPicPr>
            <a:picLocks noGrp="1" noChangeAspect="1" noChangeArrowheads="1"/>
          </p:cNvPicPr>
          <p:nvPr>
            <p:ph idx="1"/>
          </p:nvPr>
        </p:nvPicPr>
        <p:blipFill>
          <a:blip r:embed="rId2"/>
          <a:srcRect/>
          <a:stretch>
            <a:fillRect/>
          </a:stretch>
        </p:blipFill>
        <p:spPr bwMode="auto">
          <a:xfrm>
            <a:off x="631723" y="914400"/>
            <a:ext cx="8148483" cy="49530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OHM’s Law</a:t>
            </a:r>
          </a:p>
        </p:txBody>
      </p:sp>
      <p:pic>
        <p:nvPicPr>
          <p:cNvPr id="8193" name="Picture 1"/>
          <p:cNvPicPr>
            <a:picLocks noChangeAspect="1" noChangeArrowheads="1"/>
          </p:cNvPicPr>
          <p:nvPr/>
        </p:nvPicPr>
        <p:blipFill>
          <a:blip r:embed="rId2"/>
          <a:srcRect l="36092" t="35587" r="15871" b="13333"/>
          <a:stretch>
            <a:fillRect/>
          </a:stretch>
        </p:blipFill>
        <p:spPr bwMode="auto">
          <a:xfrm>
            <a:off x="150019" y="838200"/>
            <a:ext cx="8917781" cy="54864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l="45625" t="42222" r="24228" b="31111"/>
          <a:stretch>
            <a:fillRect/>
          </a:stretch>
        </p:blipFill>
        <p:spPr bwMode="auto">
          <a:xfrm>
            <a:off x="762000" y="0"/>
            <a:ext cx="6248400" cy="2819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36250" t="31111" r="16250" b="28889"/>
          <a:stretch>
            <a:fillRect/>
          </a:stretch>
        </p:blipFill>
        <p:spPr bwMode="auto">
          <a:xfrm>
            <a:off x="457200" y="2743200"/>
            <a:ext cx="8001000" cy="3789947"/>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Switches</a:t>
            </a:r>
          </a:p>
        </p:txBody>
      </p:sp>
      <p:pic>
        <p:nvPicPr>
          <p:cNvPr id="5122" name="Picture 2"/>
          <p:cNvPicPr>
            <a:picLocks noChangeAspect="1" noChangeArrowheads="1"/>
          </p:cNvPicPr>
          <p:nvPr/>
        </p:nvPicPr>
        <p:blipFill>
          <a:blip r:embed="rId2"/>
          <a:srcRect l="36031" t="33611" r="17250" b="41111"/>
          <a:stretch>
            <a:fillRect/>
          </a:stretch>
        </p:blipFill>
        <p:spPr bwMode="auto">
          <a:xfrm>
            <a:off x="152400" y="762000"/>
            <a:ext cx="8763000" cy="2667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l="36250" t="68519" r="16250" b="21111"/>
          <a:stretch>
            <a:fillRect/>
          </a:stretch>
        </p:blipFill>
        <p:spPr bwMode="auto">
          <a:xfrm>
            <a:off x="152400" y="5257800"/>
            <a:ext cx="8686800" cy="10668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l="60625" t="56667" r="15625" b="26666"/>
          <a:stretch>
            <a:fillRect/>
          </a:stretch>
        </p:blipFill>
        <p:spPr bwMode="auto">
          <a:xfrm>
            <a:off x="2895600" y="3352800"/>
            <a:ext cx="4246880" cy="16764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Series Combination of Resistance</a:t>
            </a:r>
          </a:p>
        </p:txBody>
      </p:sp>
      <p:pic>
        <p:nvPicPr>
          <p:cNvPr id="6146" name="Picture 2"/>
          <p:cNvPicPr>
            <a:picLocks noChangeAspect="1" noChangeArrowheads="1"/>
          </p:cNvPicPr>
          <p:nvPr/>
        </p:nvPicPr>
        <p:blipFill>
          <a:blip r:embed="rId2"/>
          <a:srcRect l="36250" t="32963" r="15625" b="58889"/>
          <a:stretch>
            <a:fillRect/>
          </a:stretch>
        </p:blipFill>
        <p:spPr bwMode="auto">
          <a:xfrm>
            <a:off x="152400" y="762000"/>
            <a:ext cx="8801100" cy="8382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36250" t="28889" r="15625" b="16667"/>
          <a:stretch>
            <a:fillRect/>
          </a:stretch>
        </p:blipFill>
        <p:spPr bwMode="auto">
          <a:xfrm>
            <a:off x="457200" y="1524000"/>
            <a:ext cx="7848600" cy="499456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Combination of Resistance</a:t>
            </a:r>
          </a:p>
        </p:txBody>
      </p:sp>
      <p:pic>
        <p:nvPicPr>
          <p:cNvPr id="7170" name="Picture 2"/>
          <p:cNvPicPr>
            <a:picLocks noChangeAspect="1" noChangeArrowheads="1"/>
          </p:cNvPicPr>
          <p:nvPr/>
        </p:nvPicPr>
        <p:blipFill>
          <a:blip r:embed="rId2"/>
          <a:srcRect l="35000" t="36666" r="16250" b="20000"/>
          <a:stretch>
            <a:fillRect/>
          </a:stretch>
        </p:blipFill>
        <p:spPr bwMode="auto">
          <a:xfrm>
            <a:off x="76200" y="762000"/>
            <a:ext cx="8763000" cy="43815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Combination of Resistance</a:t>
            </a:r>
          </a:p>
        </p:txBody>
      </p:sp>
      <p:pic>
        <p:nvPicPr>
          <p:cNvPr id="8194" name="Picture 2"/>
          <p:cNvPicPr>
            <a:picLocks noChangeAspect="1" noChangeArrowheads="1"/>
          </p:cNvPicPr>
          <p:nvPr/>
        </p:nvPicPr>
        <p:blipFill>
          <a:blip r:embed="rId2"/>
          <a:srcRect l="35625" t="28889" r="15625" b="7778"/>
          <a:stretch>
            <a:fillRect/>
          </a:stretch>
        </p:blipFill>
        <p:spPr bwMode="auto">
          <a:xfrm>
            <a:off x="152400" y="762000"/>
            <a:ext cx="8686800" cy="5791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304800" y="838200"/>
            <a:ext cx="8686800" cy="5410200"/>
          </a:xfrm>
        </p:spPr>
        <p:txBody>
          <a:bodyPr/>
          <a:lstStyle/>
          <a:p>
            <a:pPr algn="just">
              <a:lnSpc>
                <a:spcPct val="120000"/>
              </a:lnSpc>
            </a:pPr>
            <a:r>
              <a:rPr lang="en-US" dirty="0"/>
              <a:t>Electric circuit has many elements like resistor, capacitor, inductor, battery etc. </a:t>
            </a:r>
          </a:p>
          <a:p>
            <a:pPr algn="just">
              <a:lnSpc>
                <a:spcPct val="120000"/>
              </a:lnSpc>
            </a:pPr>
            <a:r>
              <a:rPr lang="en-US" dirty="0"/>
              <a:t>Circuit analysis is the process by which voltage or current is measured across the element.</a:t>
            </a:r>
          </a:p>
          <a:p>
            <a:pPr algn="just">
              <a:lnSpc>
                <a:spcPct val="120000"/>
              </a:lnSpc>
            </a:pPr>
            <a:r>
              <a:rPr lang="en-US" dirty="0"/>
              <a:t>In a complete circuit there are two types of elements found active elements and passive elements.</a:t>
            </a:r>
          </a:p>
          <a:p>
            <a:pPr algn="just">
              <a:lnSpc>
                <a:spcPct val="120000"/>
              </a:lnSpc>
            </a:pPr>
            <a:r>
              <a:rPr lang="en-US" dirty="0"/>
              <a:t>The active elements generate energy: Batteries, generators, operational amplifiers etc are active elements. </a:t>
            </a:r>
          </a:p>
          <a:p>
            <a:pPr algn="just">
              <a:lnSpc>
                <a:spcPct val="120000"/>
              </a:lnSpc>
            </a:pPr>
            <a:r>
              <a:rPr lang="en-US" dirty="0"/>
              <a:t>The passive elements cannot generate energy, they drop energy: Resistor, capacitor, inductor etc are passive elements because they takes energy from circuit.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Divider</a:t>
            </a:r>
          </a:p>
        </p:txBody>
      </p:sp>
      <p:pic>
        <p:nvPicPr>
          <p:cNvPr id="9218" name="Picture 2"/>
          <p:cNvPicPr>
            <a:picLocks noChangeAspect="1" noChangeArrowheads="1"/>
          </p:cNvPicPr>
          <p:nvPr/>
        </p:nvPicPr>
        <p:blipFill>
          <a:blip r:embed="rId2"/>
          <a:srcRect l="36250" t="34445" r="15625" b="31111"/>
          <a:stretch>
            <a:fillRect/>
          </a:stretch>
        </p:blipFill>
        <p:spPr bwMode="auto">
          <a:xfrm>
            <a:off x="304800" y="800595"/>
            <a:ext cx="8610600" cy="3466605"/>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l="36250" t="56667" r="15625" b="15555"/>
          <a:stretch>
            <a:fillRect/>
          </a:stretch>
        </p:blipFill>
        <p:spPr bwMode="auto">
          <a:xfrm>
            <a:off x="533400" y="4114800"/>
            <a:ext cx="7848600" cy="237506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Divider</a:t>
            </a:r>
          </a:p>
        </p:txBody>
      </p:sp>
      <p:pic>
        <p:nvPicPr>
          <p:cNvPr id="10242" name="Picture 2"/>
          <p:cNvPicPr>
            <a:picLocks noChangeAspect="1" noChangeArrowheads="1"/>
          </p:cNvPicPr>
          <p:nvPr/>
        </p:nvPicPr>
        <p:blipFill>
          <a:blip r:embed="rId2"/>
          <a:srcRect l="35625" t="33333" r="15625" b="27778"/>
          <a:stretch>
            <a:fillRect/>
          </a:stretch>
        </p:blipFill>
        <p:spPr bwMode="auto">
          <a:xfrm>
            <a:off x="152400" y="838199"/>
            <a:ext cx="8763000" cy="393211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1266" name="Picture 2"/>
          <p:cNvPicPr>
            <a:picLocks noChangeAspect="1" noChangeArrowheads="1"/>
          </p:cNvPicPr>
          <p:nvPr/>
        </p:nvPicPr>
        <p:blipFill>
          <a:blip r:embed="rId2"/>
          <a:srcRect l="36875" t="47778" r="19375" b="28611"/>
          <a:stretch>
            <a:fillRect/>
          </a:stretch>
        </p:blipFill>
        <p:spPr bwMode="auto">
          <a:xfrm>
            <a:off x="304800" y="609600"/>
            <a:ext cx="8534400" cy="25908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36250" t="36667" r="15625" b="47229"/>
          <a:stretch>
            <a:fillRect/>
          </a:stretch>
        </p:blipFill>
        <p:spPr bwMode="auto">
          <a:xfrm>
            <a:off x="514350" y="3124200"/>
            <a:ext cx="8096250" cy="15240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l="36250" t="58170" r="15625" b="16667"/>
          <a:stretch>
            <a:fillRect/>
          </a:stretch>
        </p:blipFill>
        <p:spPr bwMode="auto">
          <a:xfrm>
            <a:off x="1219200" y="4724400"/>
            <a:ext cx="6477000" cy="19050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endParaRPr lang="en-US" dirty="0"/>
          </a:p>
        </p:txBody>
      </p:sp>
      <p:sp>
        <p:nvSpPr>
          <p:cNvPr id="16387" name="Content Placeholder 2"/>
          <p:cNvSpPr>
            <a:spLocks noGrp="1"/>
          </p:cNvSpPr>
          <p:nvPr>
            <p:ph idx="1"/>
          </p:nvPr>
        </p:nvSpPr>
        <p:spPr>
          <a:xfrm>
            <a:off x="609600" y="2057400"/>
            <a:ext cx="8229600" cy="2133600"/>
          </a:xfrm>
        </p:spPr>
        <p:txBody>
          <a:bodyPr/>
          <a:lstStyle/>
          <a:p>
            <a:pPr algn="ctr">
              <a:buFont typeface="Wingdings" panose="05000000000000000000" pitchFamily="2" charset="2"/>
              <a:buNone/>
            </a:pPr>
            <a:r>
              <a:rPr lang="en-US" sz="13800" b="1">
                <a:latin typeface="Monotype Corsiva" panose="03010101010201010101" pitchFamily="66" charset="0"/>
              </a:rPr>
              <a:t>Thank you</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304800" y="762000"/>
            <a:ext cx="8686800" cy="5715000"/>
          </a:xfrm>
        </p:spPr>
        <p:txBody>
          <a:bodyPr/>
          <a:lstStyle/>
          <a:p>
            <a:pPr algn="just">
              <a:lnSpc>
                <a:spcPct val="120000"/>
              </a:lnSpc>
            </a:pPr>
            <a:r>
              <a:rPr lang="en-US" sz="2200" dirty="0"/>
              <a:t>In a complete circuit voltage or current source are most active elements which deliver power in the circuit.</a:t>
            </a:r>
          </a:p>
          <a:p>
            <a:pPr algn="just">
              <a:lnSpc>
                <a:spcPct val="120000"/>
              </a:lnSpc>
            </a:pPr>
            <a:r>
              <a:rPr lang="en-US" sz="2200" dirty="0"/>
              <a:t>An independent source can deliver or absorb  energy continuously (without any limit)such element are called active element.</a:t>
            </a:r>
          </a:p>
          <a:p>
            <a:pPr algn="just">
              <a:lnSpc>
                <a:spcPct val="120000"/>
              </a:lnSpc>
            </a:pPr>
            <a:r>
              <a:rPr lang="en-US" sz="2200" dirty="0"/>
              <a:t>Two type of source </a:t>
            </a:r>
          </a:p>
          <a:p>
            <a:pPr marL="914400" lvl="1" indent="-514350" algn="just">
              <a:lnSpc>
                <a:spcPct val="120000"/>
              </a:lnSpc>
              <a:buFont typeface="+mj-lt"/>
              <a:buAutoNum type="romanLcPeriod"/>
            </a:pPr>
            <a:r>
              <a:rPr lang="en-US" dirty="0"/>
              <a:t> independent and </a:t>
            </a:r>
          </a:p>
          <a:p>
            <a:pPr marL="914400" lvl="1" indent="-514350" algn="just">
              <a:lnSpc>
                <a:spcPct val="120000"/>
              </a:lnSpc>
              <a:buFont typeface="+mj-lt"/>
              <a:buAutoNum type="romanLcPeriod"/>
            </a:pPr>
            <a:r>
              <a:rPr lang="en-US" dirty="0"/>
              <a:t> dependent source.</a:t>
            </a:r>
          </a:p>
          <a:p>
            <a:pPr marL="514350" indent="-514350" algn="just">
              <a:lnSpc>
                <a:spcPct val="120000"/>
              </a:lnSpc>
            </a:pPr>
            <a:r>
              <a:rPr lang="en-US" sz="2200" dirty="0"/>
              <a:t>An ideal independent source is an active element that provides a specified voltage or current that is completely independent of other circuit elements.</a:t>
            </a:r>
          </a:p>
          <a:p>
            <a:pPr marL="514350" indent="-514350" algn="just">
              <a:lnSpc>
                <a:spcPct val="120000"/>
              </a:lnSpc>
            </a:pPr>
            <a:r>
              <a:rPr lang="en-US" sz="2200" dirty="0"/>
              <a:t>An ideal voltage source is that element which supply voltage between two terminals to maintain current through the circuit</a:t>
            </a:r>
            <a:r>
              <a:rPr lang="en-US"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and current sources(independent)</a:t>
            </a:r>
          </a:p>
        </p:txBody>
      </p:sp>
      <p:sp>
        <p:nvSpPr>
          <p:cNvPr id="3" name="Content Placeholder 2"/>
          <p:cNvSpPr>
            <a:spLocks noGrp="1"/>
          </p:cNvSpPr>
          <p:nvPr>
            <p:ph idx="1"/>
          </p:nvPr>
        </p:nvSpPr>
        <p:spPr>
          <a:xfrm>
            <a:off x="152400" y="762000"/>
            <a:ext cx="8915400" cy="1143000"/>
          </a:xfrm>
        </p:spPr>
        <p:txBody>
          <a:bodyPr/>
          <a:lstStyle/>
          <a:p>
            <a:r>
              <a:rPr lang="en-US" dirty="0"/>
              <a:t>Figure 1 (a) shows the symbol of time varying voltage source and figure 1(b) shows continuous dc voltage source.</a:t>
            </a:r>
          </a:p>
        </p:txBody>
      </p:sp>
      <p:pic>
        <p:nvPicPr>
          <p:cNvPr id="16386" name="Picture 2" descr="continuous and time varying dc voltage source"/>
          <p:cNvPicPr>
            <a:picLocks noChangeAspect="1" noChangeArrowheads="1"/>
          </p:cNvPicPr>
          <p:nvPr/>
        </p:nvPicPr>
        <p:blipFill>
          <a:blip r:embed="rId2"/>
          <a:srcRect/>
          <a:stretch>
            <a:fillRect/>
          </a:stretch>
        </p:blipFill>
        <p:spPr bwMode="auto">
          <a:xfrm>
            <a:off x="1219200" y="1828800"/>
            <a:ext cx="2857500" cy="2057401"/>
          </a:xfrm>
          <a:prstGeom prst="rect">
            <a:avLst/>
          </a:prstGeom>
          <a:noFill/>
        </p:spPr>
      </p:pic>
      <p:pic>
        <p:nvPicPr>
          <p:cNvPr id="16388" name="Picture 4" descr="symbol of independent current source"/>
          <p:cNvPicPr>
            <a:picLocks noChangeAspect="1" noChangeArrowheads="1"/>
          </p:cNvPicPr>
          <p:nvPr/>
        </p:nvPicPr>
        <p:blipFill>
          <a:blip r:embed="rId3"/>
          <a:srcRect/>
          <a:stretch>
            <a:fillRect/>
          </a:stretch>
        </p:blipFill>
        <p:spPr bwMode="auto">
          <a:xfrm>
            <a:off x="7381875" y="3352800"/>
            <a:ext cx="1762125" cy="2857500"/>
          </a:xfrm>
          <a:prstGeom prst="rect">
            <a:avLst/>
          </a:prstGeom>
          <a:noFill/>
        </p:spPr>
      </p:pic>
      <p:sp>
        <p:nvSpPr>
          <p:cNvPr id="6" name="TextBox 5"/>
          <p:cNvSpPr txBox="1"/>
          <p:nvPr/>
        </p:nvSpPr>
        <p:spPr>
          <a:xfrm>
            <a:off x="228600" y="4267200"/>
            <a:ext cx="7010400" cy="2000548"/>
          </a:xfrm>
          <a:prstGeom prst="rect">
            <a:avLst/>
          </a:prstGeom>
          <a:noFill/>
        </p:spPr>
        <p:txBody>
          <a:bodyPr wrap="square" rtlCol="0">
            <a:spAutoFit/>
          </a:bodyPr>
          <a:lstStyle/>
          <a:p>
            <a:r>
              <a:rPr lang="en-US" sz="2200" dirty="0">
                <a:latin typeface="+mn-lt"/>
              </a:rPr>
              <a:t>An ideal independent current source is also an active element which supply a specified current to a circuit. Figure 2 shows the independent current source symbol where arrow sign indicates the direction of flowing current </a:t>
            </a:r>
            <a:r>
              <a:rPr lang="en-US" sz="2200" dirty="0" err="1">
                <a:latin typeface="+mn-lt"/>
              </a:rPr>
              <a:t>i</a:t>
            </a:r>
            <a:r>
              <a:rPr lang="en-US" sz="2200" dirty="0">
                <a:latin typeface="+mn-lt"/>
              </a:rPr>
              <a:t>.</a:t>
            </a:r>
          </a:p>
          <a:p>
            <a:endParaRPr lang="en-US" dirty="0"/>
          </a:p>
        </p:txBody>
      </p:sp>
      <p:sp>
        <p:nvSpPr>
          <p:cNvPr id="16390" name="AutoShape 6" descr="Image result for AC voltage sour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6392" name="AutoShape 8" descr="Image result for AC voltage sourc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6394" name="Picture 10" descr="Image result for AC voltage source"/>
          <p:cNvPicPr>
            <a:picLocks noChangeAspect="1" noChangeArrowheads="1"/>
          </p:cNvPicPr>
          <p:nvPr/>
        </p:nvPicPr>
        <p:blipFill>
          <a:blip r:embed="rId4"/>
          <a:srcRect l="50430"/>
          <a:stretch>
            <a:fillRect/>
          </a:stretch>
        </p:blipFill>
        <p:spPr bwMode="auto">
          <a:xfrm>
            <a:off x="4876800" y="2057400"/>
            <a:ext cx="1647825" cy="132397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and current sources(dependent)</a:t>
            </a:r>
          </a:p>
        </p:txBody>
      </p:sp>
      <p:sp>
        <p:nvSpPr>
          <p:cNvPr id="3" name="Content Placeholder 2"/>
          <p:cNvSpPr>
            <a:spLocks noGrp="1"/>
          </p:cNvSpPr>
          <p:nvPr>
            <p:ph idx="1"/>
          </p:nvPr>
        </p:nvSpPr>
        <p:spPr>
          <a:xfrm>
            <a:off x="152400" y="762000"/>
            <a:ext cx="8991600" cy="838200"/>
          </a:xfrm>
        </p:spPr>
        <p:txBody>
          <a:bodyPr/>
          <a:lstStyle/>
          <a:p>
            <a:r>
              <a:rPr lang="en-US" dirty="0"/>
              <a:t>An ideal dependent source is an active element in which the source quantity is controlled by another voltage or current.</a:t>
            </a:r>
          </a:p>
        </p:txBody>
      </p:sp>
      <p:pic>
        <p:nvPicPr>
          <p:cNvPr id="15362" name="Picture 2" descr="symbol of dependent current and voltage source"/>
          <p:cNvPicPr>
            <a:picLocks noChangeAspect="1" noChangeArrowheads="1"/>
          </p:cNvPicPr>
          <p:nvPr/>
        </p:nvPicPr>
        <p:blipFill>
          <a:blip r:embed="rId2"/>
          <a:srcRect/>
          <a:stretch>
            <a:fillRect/>
          </a:stretch>
        </p:blipFill>
        <p:spPr bwMode="auto">
          <a:xfrm>
            <a:off x="3581400" y="1600200"/>
            <a:ext cx="2857500" cy="2352675"/>
          </a:xfrm>
          <a:prstGeom prst="rect">
            <a:avLst/>
          </a:prstGeom>
          <a:noFill/>
        </p:spPr>
      </p:pic>
      <p:sp>
        <p:nvSpPr>
          <p:cNvPr id="5" name="TextBox 4"/>
          <p:cNvSpPr txBox="1"/>
          <p:nvPr/>
        </p:nvSpPr>
        <p:spPr>
          <a:xfrm>
            <a:off x="381000" y="3962400"/>
            <a:ext cx="8610600" cy="2462213"/>
          </a:xfrm>
          <a:prstGeom prst="rect">
            <a:avLst/>
          </a:prstGeom>
          <a:noFill/>
        </p:spPr>
        <p:txBody>
          <a:bodyPr wrap="square" rtlCol="0">
            <a:spAutoFit/>
          </a:bodyPr>
          <a:lstStyle/>
          <a:p>
            <a:r>
              <a:rPr lang="en-US" sz="2000" dirty="0">
                <a:latin typeface="+mn-lt"/>
              </a:rPr>
              <a:t>Figure 3 shows the symbol of dependent voltage and current source it is diamond shaped. Dependent source of voltage or current is controlled by other element in the circuit. There are four types of possible dependent are</a:t>
            </a:r>
          </a:p>
          <a:p>
            <a:pPr marL="514350" indent="-514350">
              <a:buFont typeface="+mj-lt"/>
              <a:buAutoNum type="romanLcPeriod"/>
            </a:pPr>
            <a:r>
              <a:rPr lang="en-US" sz="2000" dirty="0">
                <a:latin typeface="+mn-lt"/>
              </a:rPr>
              <a:t>A current controlled voltage source (CCVS),</a:t>
            </a:r>
          </a:p>
          <a:p>
            <a:pPr marL="514350" indent="-514350">
              <a:buFont typeface="+mj-lt"/>
              <a:buAutoNum type="romanLcPeriod"/>
            </a:pPr>
            <a:r>
              <a:rPr lang="en-US" sz="2000" dirty="0">
                <a:latin typeface="+mn-lt"/>
              </a:rPr>
              <a:t> A voltage controlled voltage source (VCVS),</a:t>
            </a:r>
          </a:p>
          <a:p>
            <a:pPr marL="514350" indent="-514350">
              <a:buFont typeface="+mj-lt"/>
              <a:buAutoNum type="romanLcPeriod"/>
            </a:pPr>
            <a:r>
              <a:rPr lang="en-US" sz="2000" dirty="0">
                <a:latin typeface="+mn-lt"/>
              </a:rPr>
              <a:t>A current controlled current source (CCCS),</a:t>
            </a:r>
          </a:p>
          <a:p>
            <a:pPr marL="514350" indent="-514350">
              <a:buFont typeface="+mj-lt"/>
              <a:buAutoNum type="romanLcPeriod"/>
            </a:pPr>
            <a:r>
              <a:rPr lang="en-US" sz="2000" dirty="0">
                <a:latin typeface="+mn-lt"/>
              </a:rPr>
              <a:t>A voltage controlled current source (VCCS).</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and current sources(dependent)</a:t>
            </a:r>
          </a:p>
        </p:txBody>
      </p:sp>
      <p:pic>
        <p:nvPicPr>
          <p:cNvPr id="36866" name="Picture 2"/>
          <p:cNvPicPr>
            <a:picLocks noChangeAspect="1" noChangeArrowheads="1"/>
          </p:cNvPicPr>
          <p:nvPr/>
        </p:nvPicPr>
        <p:blipFill>
          <a:blip r:embed="rId2"/>
          <a:srcRect l="40625" t="28889" r="23750" b="12222"/>
          <a:stretch>
            <a:fillRect/>
          </a:stretch>
        </p:blipFill>
        <p:spPr bwMode="auto">
          <a:xfrm>
            <a:off x="609600" y="990600"/>
            <a:ext cx="7848600" cy="5526505"/>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Ideal Voltage Source</a:t>
            </a:r>
            <a:endParaRPr lang="en-US" dirty="0"/>
          </a:p>
        </p:txBody>
      </p:sp>
      <p:sp>
        <p:nvSpPr>
          <p:cNvPr id="3" name="Content Placeholder 2"/>
          <p:cNvSpPr>
            <a:spLocks noGrp="1"/>
          </p:cNvSpPr>
          <p:nvPr>
            <p:ph idx="1"/>
          </p:nvPr>
        </p:nvSpPr>
        <p:spPr>
          <a:xfrm>
            <a:off x="0" y="685800"/>
            <a:ext cx="8991600" cy="2438400"/>
          </a:xfrm>
        </p:spPr>
        <p:txBody>
          <a:bodyPr/>
          <a:lstStyle/>
          <a:p>
            <a:r>
              <a:rPr lang="en-US" sz="2000" dirty="0"/>
              <a:t>A </a:t>
            </a:r>
            <a:r>
              <a:rPr lang="en-US" sz="2000" b="1" dirty="0"/>
              <a:t>voltage source</a:t>
            </a:r>
            <a:r>
              <a:rPr lang="en-US" sz="2000" dirty="0"/>
              <a:t> is a two-terminal device whose voltage at any instant of time is constant and is independent of the current drawn from it. Such a voltage source is called an </a:t>
            </a:r>
            <a:r>
              <a:rPr lang="en-US" sz="2000" b="1" dirty="0"/>
              <a:t>Ideal Voltage Source </a:t>
            </a:r>
            <a:r>
              <a:rPr lang="en-US" sz="2000" dirty="0"/>
              <a:t>and have zero internal resistance. Practically an ideal voltage source cannot be obtained. Sources having some amount of internal resistances are known as </a:t>
            </a:r>
            <a:r>
              <a:rPr lang="en-US" sz="2000" b="1" dirty="0"/>
              <a:t>Practical Voltage Source, </a:t>
            </a:r>
            <a:r>
              <a:rPr lang="en-US" sz="2000" dirty="0"/>
              <a:t>due to this internal resistance; voltage drop takes place, and it causes the terminal voltage to reduce.</a:t>
            </a:r>
          </a:p>
          <a:p>
            <a:pPr>
              <a:buNone/>
            </a:pPr>
            <a:br>
              <a:rPr lang="en-US" dirty="0"/>
            </a:br>
            <a:endParaRPr lang="en-US" dirty="0"/>
          </a:p>
        </p:txBody>
      </p:sp>
      <p:pic>
        <p:nvPicPr>
          <p:cNvPr id="14338" name="Picture 2" descr="http://circuitglobe.com/wp-content/uploads/2015/10/voltage-and-current-source-fig-2-compressor.jpg"/>
          <p:cNvPicPr>
            <a:picLocks noChangeAspect="1" noChangeArrowheads="1"/>
          </p:cNvPicPr>
          <p:nvPr/>
        </p:nvPicPr>
        <p:blipFill>
          <a:blip r:embed="rId2"/>
          <a:srcRect/>
          <a:stretch>
            <a:fillRect/>
          </a:stretch>
        </p:blipFill>
        <p:spPr bwMode="auto">
          <a:xfrm>
            <a:off x="304800" y="3200400"/>
            <a:ext cx="4418087" cy="2943226"/>
          </a:xfrm>
          <a:prstGeom prst="rect">
            <a:avLst/>
          </a:prstGeom>
          <a:noFill/>
        </p:spPr>
      </p:pic>
      <p:pic>
        <p:nvPicPr>
          <p:cNvPr id="5" name="Picture 2" descr="voltage-and-current-source-fig-3"/>
          <p:cNvPicPr>
            <a:picLocks noChangeAspect="1" noChangeArrowheads="1"/>
          </p:cNvPicPr>
          <p:nvPr/>
        </p:nvPicPr>
        <p:blipFill>
          <a:blip r:embed="rId3"/>
          <a:srcRect/>
          <a:stretch>
            <a:fillRect/>
          </a:stretch>
        </p:blipFill>
        <p:spPr bwMode="auto">
          <a:xfrm>
            <a:off x="4997629" y="3352800"/>
            <a:ext cx="4146371" cy="268605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t>Ideal current source</a:t>
            </a:r>
            <a:endParaRPr lang="en-US" dirty="0"/>
          </a:p>
        </p:txBody>
      </p:sp>
      <p:sp>
        <p:nvSpPr>
          <p:cNvPr id="3" name="Content Placeholder 2"/>
          <p:cNvSpPr>
            <a:spLocks noGrp="1"/>
          </p:cNvSpPr>
          <p:nvPr>
            <p:ph idx="1"/>
          </p:nvPr>
        </p:nvSpPr>
        <p:spPr>
          <a:xfrm>
            <a:off x="228600" y="762000"/>
            <a:ext cx="8915400" cy="5486400"/>
          </a:xfrm>
        </p:spPr>
        <p:txBody>
          <a:bodyPr/>
          <a:lstStyle/>
          <a:p>
            <a:r>
              <a:rPr lang="en-US" dirty="0"/>
              <a:t>An </a:t>
            </a:r>
            <a:r>
              <a:rPr lang="en-US" b="1" dirty="0"/>
              <a:t>Ideal current source</a:t>
            </a:r>
            <a:r>
              <a:rPr lang="en-US" dirty="0"/>
              <a:t> is a two-terminal circuit element which supplies the same current to any load resistance connected across its terminals. It is important to keep in mind that the current supplied by the current source is independent of the voltage of source terminals. It has infinite resistance.</a:t>
            </a:r>
            <a:br>
              <a:rPr lang="en-US" dirty="0"/>
            </a:br>
            <a:endParaRPr lang="en-US" dirty="0"/>
          </a:p>
        </p:txBody>
      </p:sp>
      <p:pic>
        <p:nvPicPr>
          <p:cNvPr id="12290" name="Picture 2" descr="http://circuitglobe.com/wp-content/uploads/2015/10/voltage-current-source-fig-5-compressor.jpg"/>
          <p:cNvPicPr>
            <a:picLocks noChangeAspect="1" noChangeArrowheads="1"/>
          </p:cNvPicPr>
          <p:nvPr/>
        </p:nvPicPr>
        <p:blipFill>
          <a:blip r:embed="rId2"/>
          <a:srcRect/>
          <a:stretch>
            <a:fillRect/>
          </a:stretch>
        </p:blipFill>
        <p:spPr bwMode="auto">
          <a:xfrm>
            <a:off x="228600" y="3048000"/>
            <a:ext cx="4572000" cy="3124200"/>
          </a:xfrm>
          <a:prstGeom prst="rect">
            <a:avLst/>
          </a:prstGeom>
          <a:noFill/>
        </p:spPr>
      </p:pic>
      <p:pic>
        <p:nvPicPr>
          <p:cNvPr id="12292" name="Picture 4" descr="voltage-current-source-fig-6"/>
          <p:cNvPicPr>
            <a:picLocks noChangeAspect="1" noChangeArrowheads="1"/>
          </p:cNvPicPr>
          <p:nvPr/>
        </p:nvPicPr>
        <p:blipFill>
          <a:blip r:embed="rId3"/>
          <a:srcRect/>
          <a:stretch>
            <a:fillRect/>
          </a:stretch>
        </p:blipFill>
        <p:spPr bwMode="auto">
          <a:xfrm>
            <a:off x="5105400" y="3048000"/>
            <a:ext cx="3886200" cy="3181351"/>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Passive Components</a:t>
            </a:r>
            <a:endParaRPr lang="en-US" dirty="0"/>
          </a:p>
        </p:txBody>
      </p:sp>
      <p:sp>
        <p:nvSpPr>
          <p:cNvPr id="3" name="Content Placeholder 2"/>
          <p:cNvSpPr>
            <a:spLocks noGrp="1"/>
          </p:cNvSpPr>
          <p:nvPr>
            <p:ph idx="1"/>
          </p:nvPr>
        </p:nvSpPr>
        <p:spPr>
          <a:xfrm>
            <a:off x="152400" y="762000"/>
            <a:ext cx="8991600" cy="5486400"/>
          </a:xfrm>
        </p:spPr>
        <p:txBody>
          <a:bodyPr/>
          <a:lstStyle/>
          <a:p>
            <a:pPr>
              <a:lnSpc>
                <a:spcPct val="120000"/>
              </a:lnSpc>
            </a:pPr>
            <a:r>
              <a:rPr lang="en-US" dirty="0"/>
              <a:t>Components that cannot provide any power gain to the circuit are called passive devices. These devices are incapable of controlling the current (energy) flow in the circuit and need the help of active devices to operate. Some examples for passive devices are </a:t>
            </a:r>
            <a:r>
              <a:rPr lang="en-US" dirty="0">
                <a:solidFill>
                  <a:srgbClr val="FF0000"/>
                </a:solidFill>
              </a:rPr>
              <a:t>resistors, inductors and capacitors</a:t>
            </a:r>
            <a:r>
              <a:rPr lang="en-US" dirty="0"/>
              <a:t>.</a:t>
            </a:r>
          </a:p>
          <a:p>
            <a:pPr>
              <a:lnSpc>
                <a:spcPct val="120000"/>
              </a:lnSpc>
            </a:pPr>
            <a:r>
              <a:rPr lang="en-US" dirty="0"/>
              <a:t>Although passive components cannot amplify a signal with a gain more than one, they can multiply a signal by a value less than one. They also can oscillate, phase shift and filter signals. Some passive components also have the capability to store energy (drawn from an active element) and release later. Example: capacitors and inductors.</a:t>
            </a:r>
          </a:p>
          <a:p>
            <a:endParaRPr lang="en-US" dirty="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348</TotalTime>
  <Words>662</Words>
  <Application>Microsoft Office PowerPoint</Application>
  <PresentationFormat>On-screen Show (4:3)</PresentationFormat>
  <Paragraphs>48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Century Schoolbook</vt:lpstr>
      <vt:lpstr>Monotype Corsiva</vt:lpstr>
      <vt:lpstr>Webdings</vt:lpstr>
      <vt:lpstr>Wingdings</vt:lpstr>
      <vt:lpstr>Default Design</vt:lpstr>
      <vt:lpstr>DC Circuits</vt:lpstr>
      <vt:lpstr>Introduction</vt:lpstr>
      <vt:lpstr>Introduction</vt:lpstr>
      <vt:lpstr>Voltage and current sources(independent)</vt:lpstr>
      <vt:lpstr>Voltage and current sources(dependent)</vt:lpstr>
      <vt:lpstr>Voltage and current sources(dependent)</vt:lpstr>
      <vt:lpstr>Ideal Voltage Source</vt:lpstr>
      <vt:lpstr> Ideal current source</vt:lpstr>
      <vt:lpstr>Passive Components</vt:lpstr>
      <vt:lpstr>Resistance</vt:lpstr>
      <vt:lpstr>Resistance</vt:lpstr>
      <vt:lpstr>Inductor</vt:lpstr>
      <vt:lpstr>Capacitor</vt:lpstr>
      <vt:lpstr>OHM’s Law</vt:lpstr>
      <vt:lpstr>PowerPoint Presentation</vt:lpstr>
      <vt:lpstr>Switches</vt:lpstr>
      <vt:lpstr>Series Combination of Resistance</vt:lpstr>
      <vt:lpstr>Parallel Combination of Resistance</vt:lpstr>
      <vt:lpstr>Parallel Combination of Resistance</vt:lpstr>
      <vt:lpstr>Voltage Divider</vt:lpstr>
      <vt:lpstr>Current Divider</vt:lpstr>
      <vt:lpstr>Example</vt:lpstr>
      <vt:lpstr>PowerPoint Presentation</vt:lpstr>
    </vt:vector>
  </TitlesOfParts>
  <Company>IIT Madras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dc:title>
  <dc:creator>Manoj</dc:creator>
  <cp:lastModifiedBy>Bibek sha</cp:lastModifiedBy>
  <cp:revision>2093</cp:revision>
  <dcterms:created xsi:type="dcterms:W3CDTF">2008-03-01T11:59:00Z</dcterms:created>
  <dcterms:modified xsi:type="dcterms:W3CDTF">2023-06-05T07:38:15Z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1033-10.2.0.5978</vt:lpwstr>
  </property>
</Properties>
</file>